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6" r:id="rId11"/>
    <p:sldId id="267" r:id="rId12"/>
    <p:sldId id="268" r:id="rId13"/>
    <p:sldId id="269" r:id="rId14"/>
    <p:sldId id="271" r:id="rId15"/>
    <p:sldId id="270" r:id="rId16"/>
    <p:sldId id="272" r:id="rId17"/>
    <p:sldId id="313" r:id="rId18"/>
    <p:sldId id="273" r:id="rId19"/>
    <p:sldId id="274" r:id="rId20"/>
    <p:sldId id="275" r:id="rId21"/>
    <p:sldId id="287" r:id="rId22"/>
    <p:sldId id="288" r:id="rId23"/>
    <p:sldId id="278" r:id="rId24"/>
    <p:sldId id="279" r:id="rId25"/>
    <p:sldId id="280" r:id="rId26"/>
    <p:sldId id="281" r:id="rId27"/>
    <p:sldId id="282" r:id="rId28"/>
    <p:sldId id="314" r:id="rId29"/>
    <p:sldId id="283" r:id="rId30"/>
    <p:sldId id="285" r:id="rId31"/>
    <p:sldId id="289" r:id="rId32"/>
    <p:sldId id="290" r:id="rId33"/>
    <p:sldId id="291" r:id="rId34"/>
    <p:sldId id="312" r:id="rId35"/>
    <p:sldId id="293" r:id="rId36"/>
    <p:sldId id="294" r:id="rId37"/>
    <p:sldId id="295" r:id="rId38"/>
    <p:sldId id="318" r:id="rId39"/>
    <p:sldId id="317" r:id="rId40"/>
    <p:sldId id="319" r:id="rId41"/>
    <p:sldId id="296" r:id="rId42"/>
    <p:sldId id="31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95183" autoAdjust="0"/>
  </p:normalViewPr>
  <p:slideViewPr>
    <p:cSldViewPr>
      <p:cViewPr varScale="1">
        <p:scale>
          <a:sx n="66" d="100"/>
          <a:sy n="66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08/10/2019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altLang="es-AR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374179-C7D0-430B-8B97-B0ED6A966FFB}" type="slidenum">
              <a:rPr lang="es-AR" altLang="es-AR" sz="1200">
                <a:solidFill>
                  <a:srgbClr val="000000"/>
                </a:solidFill>
              </a:rPr>
              <a:pPr eaLnBrk="1" hangingPunct="1"/>
              <a:t>2</a:t>
            </a:fld>
            <a:endParaRPr lang="es-AR" altLang="es-A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3DD51A-1C51-4950-ACB9-ECF6D7163EB2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56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DA7A22-90B9-419F-AF4E-5E8EE9B8B54E}" type="slidenum">
              <a:rPr lang="en-US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s-A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3A10B4-44DE-4582-8298-81019CE220D6}" type="slidenum">
              <a:rPr lang="en-US" altLang="es-A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s-A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7AF538-3B75-4D27-B73A-9C3E97208845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BA6E4B-A8D8-4498-991E-FE020A1207A0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5D22D-3809-4B5A-9689-EF65F200DE43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52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17FDD3-E8CF-4F2D-A94B-A17A8C4912D4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53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39980A-B5BA-46B4-AD3A-9391B32C6134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54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A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08F800-606C-4BA5-9B96-AC8500467646}" type="slidenum">
              <a:rPr lang="en-US" altLang="es-AR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55</a:t>
            </a:fld>
            <a:endParaRPr lang="en-US" altLang="es-A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08/10/2019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08/10/2019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11560" y="1052736"/>
            <a:ext cx="7560840" cy="62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s-AR" i="1" dirty="0" smtClean="0">
                <a:latin typeface="+mn-lt"/>
              </a:rPr>
              <a:t>Decidir </a:t>
            </a:r>
            <a:r>
              <a:rPr lang="es-AR" i="1" dirty="0">
                <a:latin typeface="+mn-lt"/>
              </a:rPr>
              <a:t>si algún sector tiene asignado un robot con la misma identidad que </a:t>
            </a:r>
            <a:r>
              <a:rPr lang="es-AR" i="1" dirty="0" smtClean="0">
                <a:latin typeface="+mn-lt"/>
              </a:rPr>
              <a:t>un robot dado.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 smtClean="0">
                <a:latin typeface="+mn-lt"/>
              </a:rPr>
              <a:t>Recuperar </a:t>
            </a:r>
            <a:r>
              <a:rPr lang="es-AR" altLang="es-AR" i="1" dirty="0">
                <a:latin typeface="+mn-lt"/>
              </a:rPr>
              <a:t>el Robot asignado a un sector s, requiere 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>
                <a:latin typeface="+mn-lt"/>
              </a:rPr>
              <a:t>Calcular la cantidad de sectores de la fábrica, esto es, la cantidad de componentes del arreglo.</a:t>
            </a:r>
          </a:p>
          <a:p>
            <a:pPr algn="l" eaLnBrk="1" hangingPunct="1">
              <a:spcBef>
                <a:spcPts val="600"/>
              </a:spcBef>
            </a:pPr>
            <a:r>
              <a:rPr lang="es-ES_tradnl" altLang="es-AR" i="1" dirty="0">
                <a:latin typeface="+mn-lt"/>
              </a:rPr>
              <a:t>Calcular cuántos sectores tienen asignado un robot, esto es, cuántas referencias del arreglo están ligadas. </a:t>
            </a:r>
          </a:p>
          <a:p>
            <a:pPr algn="l" eaLnBrk="1" hangingPunct="1">
              <a:spcBef>
                <a:spcPts val="600"/>
              </a:spcBef>
            </a:pPr>
            <a:r>
              <a:rPr lang="es-ES_tradnl" altLang="es-AR" i="1" dirty="0">
                <a:latin typeface="+mn-lt"/>
              </a:rPr>
              <a:t>Decidir si todos los sectores tienen asignado un robot, es decir, todas las componentes del arreglo están ligadas. </a:t>
            </a:r>
          </a:p>
          <a:p>
            <a:pPr algn="l" eaLnBrk="1" hangingPunct="1">
              <a:spcBef>
                <a:spcPts val="600"/>
              </a:spcBef>
              <a:buNone/>
            </a:pPr>
            <a:r>
              <a:rPr lang="es-AR" altLang="es-AR" i="1" dirty="0" smtClean="0">
                <a:latin typeface="+mn-lt"/>
              </a:rPr>
              <a:t>Contar </a:t>
            </a:r>
            <a:r>
              <a:rPr lang="es-AR" altLang="es-AR" i="1" dirty="0">
                <a:latin typeface="+mn-lt"/>
              </a:rPr>
              <a:t>la cantidad de sectores asignados a robots con más de g unidades de energía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i="1" dirty="0">
                <a:latin typeface="+mn-lt"/>
              </a:rPr>
              <a:t>Contar la cantidad de robots diferentes asignados a </a:t>
            </a:r>
            <a:r>
              <a:rPr lang="es-AR" altLang="es-AR" i="1" dirty="0" smtClean="0">
                <a:latin typeface="+mn-lt"/>
              </a:rPr>
              <a:t>sectores</a:t>
            </a:r>
          </a:p>
          <a:p>
            <a:pPr algn="l" eaLnBrk="1" hangingPunct="1">
              <a:spcBef>
                <a:spcPts val="600"/>
              </a:spcBef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0346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11480" y="835025"/>
            <a:ext cx="3944496" cy="59933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>
                <a:latin typeface="Arial" panose="020B0604020202020204" pitchFamily="34" charset="0"/>
                <a:cs typeface="Arial" panose="020B0604020202020204" pitchFamily="34" charset="0"/>
              </a:rPr>
              <a:t>SectoresFabrica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1480" y="1434013"/>
            <a:ext cx="3944496" cy="77724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13 Rectángulo"/>
          <p:cNvSpPr>
            <a:spLocks noChangeArrowheads="1"/>
          </p:cNvSpPr>
          <p:nvPr/>
        </p:nvSpPr>
        <p:spPr bwMode="auto">
          <a:xfrm>
            <a:off x="4572000" y="838200"/>
            <a:ext cx="3744913" cy="39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14 Rectángulo"/>
          <p:cNvSpPr>
            <a:spLocks noChangeArrowheads="1"/>
          </p:cNvSpPr>
          <p:nvPr/>
        </p:nvSpPr>
        <p:spPr bwMode="auto">
          <a:xfrm>
            <a:off x="4572000" y="1198563"/>
            <a:ext cx="3744913" cy="42421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energiaMaxima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: 5000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energiaMinima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: 100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nroSerie:entero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energia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ruedas: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opticas</a:t>
            </a: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>
                <a:latin typeface="Arial" panose="020B0604020202020204" pitchFamily="34" charset="0"/>
                <a:cs typeface="Arial" panose="020B0604020202020204" pitchFamily="34" charset="0"/>
              </a:rPr>
              <a:t>chasis: 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cantCargas:entero</a:t>
            </a:r>
            <a:endParaRPr lang="es-AR" altLang="es-A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 (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ns:entero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1480" y="2209076"/>
            <a:ext cx="3944496" cy="324611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SectoresFabrica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 (r :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,s:entero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 (</a:t>
            </a:r>
            <a:r>
              <a:rPr lang="es-AR" altLang="es-A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r:</a:t>
            </a:r>
            <a:r>
              <a:rPr lang="es-AR" altLang="es-AR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desasignar (s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desasignar (r : </a:t>
            </a:r>
            <a:r>
              <a:rPr lang="es-AR" altLang="es-A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alt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658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11480" y="835025"/>
            <a:ext cx="3800480" cy="59933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SectoresFabrica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1480" y="1434013"/>
            <a:ext cx="3800480" cy="77724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s-AR" alt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[] </a:t>
            </a:r>
            <a:r>
              <a:rPr lang="es-AR" alt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1480" y="2223590"/>
            <a:ext cx="3800480" cy="376573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cantSectores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cantSectoresOcupados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todosOcupados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estaRobot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(r: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Robot) 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existeSector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robotSector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_tradnl" altLang="es-AR" sz="2000" smtClean="0">
                <a:latin typeface="Arial" panose="020B0604020202020204" pitchFamily="34" charset="0"/>
                <a:cs typeface="Arial" panose="020B0604020202020204" pitchFamily="34" charset="0"/>
              </a:rPr>
              <a:t>cantMasEnergia(g:real):entero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_tradnl" altLang="es-AR" sz="2000" smtClean="0">
                <a:latin typeface="Arial" panose="020B0604020202020204" pitchFamily="34" charset="0"/>
                <a:cs typeface="Arial" panose="020B0604020202020204" pitchFamily="34" charset="0"/>
              </a:rPr>
              <a:t>cantDiferentes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6 Rectángulo"/>
          <p:cNvSpPr>
            <a:spLocks noChangeArrowheads="1"/>
          </p:cNvSpPr>
          <p:nvPr/>
        </p:nvSpPr>
        <p:spPr bwMode="auto">
          <a:xfrm>
            <a:off x="4571186" y="1229918"/>
            <a:ext cx="3744912" cy="47579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consultas&gt;&gt;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obtenerNroSerie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obtenerEnergia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obtenerChasis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 : entero 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obtenerRuedas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 : entero 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obtenerOpticas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 : entero 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obtenerCantCargas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cantAutos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 : 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endParaRPr lang="es-AR" alt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3 Rectángulo"/>
          <p:cNvSpPr>
            <a:spLocks noChangeArrowheads="1"/>
          </p:cNvSpPr>
          <p:nvPr/>
        </p:nvSpPr>
        <p:spPr bwMode="auto">
          <a:xfrm>
            <a:off x="4571503" y="836712"/>
            <a:ext cx="3744913" cy="39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endParaRPr lang="es-AR" altLang="es-A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875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38943" y="962967"/>
            <a:ext cx="7805465" cy="409342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Robot[] 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Constructor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>
              <a:defRPr/>
            </a:pP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con </a:t>
            </a:r>
            <a:r>
              <a:rPr lang="es-AR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elementos, cada elemento representa un sector de la fábrica*/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new Robot [max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s=0;s&lt;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T.length;s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T[s] = null;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906" y="5029200"/>
            <a:ext cx="864076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dirty="0" smtClean="0">
                <a:latin typeface="+mn-lt"/>
              </a:rPr>
              <a:t>La variable T mantiene una referencia a un </a:t>
            </a:r>
            <a:r>
              <a:rPr lang="es-ES_tradnl" altLang="es-AR" b="1" dirty="0" smtClean="0">
                <a:latin typeface="+mn-lt"/>
              </a:rPr>
              <a:t>objeto</a:t>
            </a:r>
            <a:r>
              <a:rPr lang="es-ES_tradnl" altLang="es-AR" i="1" dirty="0" smtClean="0">
                <a:latin typeface="+mn-lt"/>
              </a:rPr>
              <a:t>. 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dirty="0" smtClean="0">
                <a:latin typeface="+mn-lt"/>
              </a:rPr>
              <a:t>El objeto es un </a:t>
            </a:r>
            <a:r>
              <a:rPr lang="es-AR" altLang="es-AR" b="1" dirty="0" smtClean="0">
                <a:latin typeface="+mn-lt"/>
              </a:rPr>
              <a:t>arreglo</a:t>
            </a:r>
            <a:r>
              <a:rPr lang="es-AR" altLang="es-AR" dirty="0" smtClean="0">
                <a:latin typeface="+mn-lt"/>
              </a:rPr>
              <a:t>, no pertenece a una clase. 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dirty="0" smtClean="0">
                <a:latin typeface="+mn-lt"/>
              </a:rPr>
              <a:t>En Java un objeto puede no estar ligado a una clase</a:t>
            </a:r>
            <a:r>
              <a:rPr lang="es-AR" altLang="es-AR" dirty="0" smtClean="0"/>
              <a:t>. </a:t>
            </a:r>
            <a:endParaRPr lang="es-AR" alt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7822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1421" y="980728"/>
            <a:ext cx="7864995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/*Asigna el robot r al sector s.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0&lt;=s&lt;</a:t>
            </a:r>
            <a:r>
              <a:rPr lang="es-E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*/</a:t>
            </a:r>
            <a:endParaRPr lang="en-US" altLang="es-AR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r;   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3212976"/>
            <a:ext cx="7884045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i no se cumple el requerimiento, se produce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ejecución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la terminación va a ser anormal.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el sector ya tenía un robot asignado, implícitamente queda eliminado al asignarse un nuevo robot, probablemente sea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aplicación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aunque el diseñador no lo especificó como una responsabilidad.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Observemos que los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errores de compilación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son los más sencillos de detectar y corregir.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6885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9652" y="4149080"/>
            <a:ext cx="788404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  <a:defRPr/>
            </a:pPr>
            <a:r>
              <a:rPr lang="es-ES_tradnl" altLang="es-AR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El comentario indica que es la clase cliente la responsable de garantizar que hay un sector libre, por ejemplo invocando a </a:t>
            </a:r>
            <a:r>
              <a:rPr lang="es-ES_tradnl" altLang="es-AR" b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todosOcupados</a:t>
            </a:r>
            <a:r>
              <a:rPr lang="es-ES_tradnl" altLang="es-AR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()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no se cumple el requerimiento la terminación va a ser anormal.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8943" y="962967"/>
            <a:ext cx="7805465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r) {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el primer sector libre y asigna el robot r al sector. Requiere que haya un sector libre*/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r;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609600" y="838200"/>
            <a:ext cx="8183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Fabrica{</a:t>
            </a:r>
          </a:p>
          <a:p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(10); 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Robot r1,r2,r3;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r1 = new Robot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r2 = new Robot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(111);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r3 = new Robot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(89); 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(r3,1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(r2,3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(r3,7);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st.todosOcupados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(r2,9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st.todosOcupados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(r1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81806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31124" y="1049010"/>
            <a:ext cx="914400" cy="1702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8" name="7 CuadroTexto"/>
          <p:cNvSpPr txBox="1"/>
          <p:nvPr/>
        </p:nvSpPr>
        <p:spPr>
          <a:xfrm>
            <a:off x="6948264" y="106207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:Robot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084168" y="3422976"/>
            <a:ext cx="888731" cy="91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627485" y="5238492"/>
            <a:ext cx="1392787" cy="9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5596952" y="1242125"/>
            <a:ext cx="9889" cy="39963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6084168" y="1416686"/>
            <a:ext cx="0" cy="45233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6606338" y="1425818"/>
            <a:ext cx="0" cy="4255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6459568" y="1049010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5919508" y="1049010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5415452" y="1049010"/>
            <a:ext cx="382778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CuadroTexto"/>
          <p:cNvSpPr txBox="1"/>
          <p:nvPr/>
        </p:nvSpPr>
        <p:spPr>
          <a:xfrm>
            <a:off x="5399548" y="751662"/>
            <a:ext cx="162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  r2  r3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491880" y="162880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3491880" y="2078847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Rectángulo"/>
          <p:cNvSpPr/>
          <p:nvPr/>
        </p:nvSpPr>
        <p:spPr>
          <a:xfrm>
            <a:off x="3491880" y="253543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3491880" y="2985485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Rectángulo"/>
          <p:cNvSpPr/>
          <p:nvPr/>
        </p:nvSpPr>
        <p:spPr>
          <a:xfrm>
            <a:off x="3491880" y="3446033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491880" y="389608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Rectángulo"/>
          <p:cNvSpPr/>
          <p:nvPr/>
        </p:nvSpPr>
        <p:spPr>
          <a:xfrm>
            <a:off x="3491880" y="4352671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3491880" y="4802718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Rectángulo"/>
          <p:cNvSpPr/>
          <p:nvPr/>
        </p:nvSpPr>
        <p:spPr>
          <a:xfrm>
            <a:off x="3491880" y="5272150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3491880" y="5722197"/>
            <a:ext cx="52679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2267744" y="908720"/>
            <a:ext cx="2304132" cy="59046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2555776" y="1705466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Rectángulo"/>
          <p:cNvSpPr/>
          <p:nvPr/>
        </p:nvSpPr>
        <p:spPr>
          <a:xfrm>
            <a:off x="3491880" y="6237312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10</a:t>
            </a:r>
            <a:endParaRPr lang="es-AR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3131840" y="1835532"/>
            <a:ext cx="360040" cy="111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Rectángulo"/>
          <p:cNvSpPr/>
          <p:nvPr/>
        </p:nvSpPr>
        <p:spPr>
          <a:xfrm>
            <a:off x="539552" y="1623222"/>
            <a:ext cx="576064" cy="43577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CuadroTexto"/>
          <p:cNvSpPr txBox="1"/>
          <p:nvPr/>
        </p:nvSpPr>
        <p:spPr>
          <a:xfrm>
            <a:off x="2627784" y="1377809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103410" y="1340768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123</a:t>
            </a:r>
            <a:endParaRPr lang="es-AR" sz="1400" dirty="0"/>
          </a:p>
        </p:txBody>
      </p:sp>
      <p:sp>
        <p:nvSpPr>
          <p:cNvPr id="65" name="64 Rectángulo"/>
          <p:cNvSpPr/>
          <p:nvPr/>
        </p:nvSpPr>
        <p:spPr>
          <a:xfrm>
            <a:off x="7103410" y="1618812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5000</a:t>
            </a:r>
            <a:endParaRPr lang="es-AR" sz="1400" dirty="0"/>
          </a:p>
        </p:txBody>
      </p:sp>
      <p:sp>
        <p:nvSpPr>
          <p:cNvPr id="66" name="65 Rectángulo"/>
          <p:cNvSpPr/>
          <p:nvPr/>
        </p:nvSpPr>
        <p:spPr>
          <a:xfrm>
            <a:off x="7108905" y="1870753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67" name="66 Rectángulo"/>
          <p:cNvSpPr/>
          <p:nvPr/>
        </p:nvSpPr>
        <p:spPr>
          <a:xfrm>
            <a:off x="7114400" y="2132869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68" name="67 Rectángulo"/>
          <p:cNvSpPr/>
          <p:nvPr/>
        </p:nvSpPr>
        <p:spPr>
          <a:xfrm>
            <a:off x="7113922" y="2427432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69" name="68 Rectángulo"/>
          <p:cNvSpPr/>
          <p:nvPr/>
        </p:nvSpPr>
        <p:spPr>
          <a:xfrm>
            <a:off x="7040654" y="5138295"/>
            <a:ext cx="914400" cy="14590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70" name="69 CuadroTexto"/>
          <p:cNvSpPr txBox="1"/>
          <p:nvPr/>
        </p:nvSpPr>
        <p:spPr>
          <a:xfrm>
            <a:off x="6948264" y="480213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:Robot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103410" y="528603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89</a:t>
            </a:r>
            <a:endParaRPr lang="es-AR" sz="1400" dirty="0"/>
          </a:p>
        </p:txBody>
      </p:sp>
      <p:sp>
        <p:nvSpPr>
          <p:cNvPr id="72" name="71 Rectángulo"/>
          <p:cNvSpPr/>
          <p:nvPr/>
        </p:nvSpPr>
        <p:spPr>
          <a:xfrm>
            <a:off x="7108905" y="555365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5000</a:t>
            </a:r>
            <a:endParaRPr lang="es-AR" sz="1400" dirty="0"/>
          </a:p>
        </p:txBody>
      </p:sp>
      <p:sp>
        <p:nvSpPr>
          <p:cNvPr id="73" name="72 Rectángulo"/>
          <p:cNvSpPr/>
          <p:nvPr/>
        </p:nvSpPr>
        <p:spPr>
          <a:xfrm>
            <a:off x="7108905" y="582884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74" name="73 Rectángulo"/>
          <p:cNvSpPr/>
          <p:nvPr/>
        </p:nvSpPr>
        <p:spPr>
          <a:xfrm>
            <a:off x="7114400" y="609096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75" name="74 Rectángulo"/>
          <p:cNvSpPr/>
          <p:nvPr/>
        </p:nvSpPr>
        <p:spPr>
          <a:xfrm>
            <a:off x="7113922" y="6346819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3" name="82 Rectángulo"/>
          <p:cNvSpPr/>
          <p:nvPr/>
        </p:nvSpPr>
        <p:spPr>
          <a:xfrm>
            <a:off x="7020272" y="3266087"/>
            <a:ext cx="914400" cy="14590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84" name="83 CuadroTexto"/>
          <p:cNvSpPr txBox="1"/>
          <p:nvPr/>
        </p:nvSpPr>
        <p:spPr>
          <a:xfrm>
            <a:off x="6948264" y="289675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:Robot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7103410" y="338065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111</a:t>
            </a:r>
            <a:endParaRPr lang="es-AR" sz="1400" dirty="0"/>
          </a:p>
        </p:txBody>
      </p:sp>
      <p:sp>
        <p:nvSpPr>
          <p:cNvPr id="86" name="85 Rectángulo"/>
          <p:cNvSpPr/>
          <p:nvPr/>
        </p:nvSpPr>
        <p:spPr>
          <a:xfrm>
            <a:off x="7108905" y="364827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5000</a:t>
            </a:r>
            <a:endParaRPr lang="es-AR" sz="1400" dirty="0"/>
          </a:p>
        </p:txBody>
      </p:sp>
      <p:sp>
        <p:nvSpPr>
          <p:cNvPr id="87" name="86 Rectángulo"/>
          <p:cNvSpPr/>
          <p:nvPr/>
        </p:nvSpPr>
        <p:spPr>
          <a:xfrm>
            <a:off x="7108905" y="3923465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8" name="87 Rectángulo"/>
          <p:cNvSpPr/>
          <p:nvPr/>
        </p:nvSpPr>
        <p:spPr>
          <a:xfrm>
            <a:off x="7114400" y="4185581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89" name="88 Rectángulo"/>
          <p:cNvSpPr/>
          <p:nvPr/>
        </p:nvSpPr>
        <p:spPr>
          <a:xfrm>
            <a:off x="7113922" y="4451467"/>
            <a:ext cx="683176" cy="21601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521278" y="1130099"/>
            <a:ext cx="59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9" name="98 Conector recto"/>
          <p:cNvCxnSpPr/>
          <p:nvPr/>
        </p:nvCxnSpPr>
        <p:spPr>
          <a:xfrm>
            <a:off x="3779912" y="2311267"/>
            <a:ext cx="9032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3779912" y="5022768"/>
            <a:ext cx="9083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4683193" y="1846090"/>
            <a:ext cx="0" cy="31766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3779912" y="3203372"/>
            <a:ext cx="231605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"/>
          <p:cNvCxnSpPr/>
          <p:nvPr/>
        </p:nvCxnSpPr>
        <p:spPr>
          <a:xfrm>
            <a:off x="3755277" y="5936850"/>
            <a:ext cx="2340690" cy="323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2195736" y="876454"/>
            <a:ext cx="25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endParaRPr 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0" name="119 Conector recto"/>
          <p:cNvCxnSpPr/>
          <p:nvPr/>
        </p:nvCxnSpPr>
        <p:spPr>
          <a:xfrm>
            <a:off x="4008785" y="3629666"/>
            <a:ext cx="158816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  <p:cxnSp>
        <p:nvCxnSpPr>
          <p:cNvPr id="76" name="75 Conector recto de flecha"/>
          <p:cNvCxnSpPr>
            <a:stCxn id="60" idx="3"/>
          </p:cNvCxnSpPr>
          <p:nvPr/>
        </p:nvCxnSpPr>
        <p:spPr>
          <a:xfrm>
            <a:off x="1115616" y="1841109"/>
            <a:ext cx="1080120" cy="55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267744" y="134076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3779912" y="2751042"/>
            <a:ext cx="231605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3779912" y="1834823"/>
            <a:ext cx="3240360" cy="101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539552" y="1176020"/>
            <a:ext cx="7740029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/*Elimina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asignación del robot del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 </a:t>
            </a:r>
            <a:r>
              <a:rPr lang="es-ES" altLang="es-AR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0&lt;=s&lt;</a:t>
            </a:r>
            <a:r>
              <a:rPr lang="es-ES" altLang="es-AR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ES" altLang="es-AR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s-ES" altLang="es-AR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null;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3902107"/>
            <a:ext cx="8100069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no se cumple el requerimiento la terminación va a ser anormal.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el sector no tenía un robot asignado no se produce ningún cambio.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9846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4799" y="1124744"/>
            <a:ext cx="7789609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(Robot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Elimina 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asignación del 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 de </a:t>
            </a:r>
            <a:r>
              <a:rPr lang="es-AR" altLang="es-AR" b="1" dirty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 los sectores a los que está asignado*/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 (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== r) </a:t>
            </a:r>
            <a:endParaRPr lang="en-US" altLang="es-AR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 = </a:t>
            </a:r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null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FF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3586" y="5633363"/>
            <a:ext cx="78608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Busca un sector que tenga asignado un robot con la misma </a:t>
            </a:r>
            <a:r>
              <a:rPr lang="es-ES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identidad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que r.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956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Abstracción</a:t>
            </a:r>
            <a:endParaRPr lang="es-AR" sz="36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9216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El concepto de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abstracción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es esencial en ciencias de la computación.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La abstracción es una operación </a:t>
            </a:r>
            <a:r>
              <a:rPr lang="es-ES" altLang="es-AR" sz="2800" dirty="0" smtClean="0">
                <a:solidFill>
                  <a:srgbClr val="2F2B20"/>
                </a:solidFill>
                <a:latin typeface="Calibri" pitchFamily="34" charset="0"/>
              </a:rPr>
              <a:t>mental 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que nos permite concentrarnos en los aspectos esenciales de una entidad o concepto, sin considerar aquellos que no son relevantes.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Cuando se desarrolla un sistema de software para resolver un problema, el analista y el diseñador identifican las entidades y propiedades que son esenciales en el problema y en la solución, a través de un proceso de abstracción. </a:t>
            </a:r>
            <a:endParaRPr lang="es-AR" altLang="es-AR" sz="2800" dirty="0">
              <a:solidFill>
                <a:srgbClr val="2F2B20"/>
              </a:solidFill>
              <a:latin typeface="Calibri" pitchFamily="34" charset="0"/>
            </a:endParaRPr>
          </a:p>
          <a:p>
            <a:pPr eaLnBrk="1" hangingPunct="1"/>
            <a:endParaRPr lang="es-AR" altLang="es-AR" sz="1800" dirty="0">
              <a:solidFill>
                <a:srgbClr val="2F2B2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642745" cy="452431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]!= null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9446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570737" cy="440120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todosOcupados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false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]==null;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hayNulo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45160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1189038"/>
            <a:ext cx="7642745" cy="415498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estaRobot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(Robot r){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s-ES" b="1" dirty="0" smtClean="0">
                <a:solidFill>
                  <a:srgbClr val="4F81BD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Decide si algún sector tiene asignado un robot con la misma identidad que r </a:t>
            </a:r>
            <a:r>
              <a:rPr lang="es-AR" b="1" dirty="0" smtClean="0">
                <a:solidFill>
                  <a:srgbClr val="4F81BD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s-AR" b="1" dirty="0">
              <a:solidFill>
                <a:srgbClr val="4F81BD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while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 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lvl="0" algn="l" eaLnBrk="1" hangingPunct="1">
              <a:spcBef>
                <a:spcPts val="0"/>
              </a:spcBef>
              <a:buNone/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3586" y="5217864"/>
            <a:ext cx="78608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Busca un sector que tenga asignado un robot con la misma identidad que r.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Observemos que si r es nulo y hay un sector libre retorna true. </a:t>
            </a:r>
          </a:p>
        </p:txBody>
      </p:sp>
    </p:spTree>
    <p:extLst>
      <p:ext uri="{BB962C8B-B14F-4D97-AF65-F5344CB8AC3E}">
        <p14:creationId xmlns:p14="http://schemas.microsoft.com/office/powerpoint/2010/main" val="14901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9033" y="980728"/>
            <a:ext cx="7917383" cy="181610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existeSector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s){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return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s&gt;=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 &amp;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9033" y="3110136"/>
            <a:ext cx="7917383" cy="255454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Robot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robotSector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s){</a:t>
            </a:r>
          </a:p>
          <a:p>
            <a:pPr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 sector s, requiere 0&lt;=s&lt;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()*/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T[s];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598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9033" y="980728"/>
            <a:ext cx="7917383" cy="5139869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cantMasEnergia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(float g){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la cantidad de sectores asignados a robots con más de g unidades de energía*/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=0;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(T[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obtenerEnergia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&gt; g)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474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7025" y="1371600"/>
            <a:ext cx="881697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cantDiferentes</a:t>
            </a:r>
            <a:endParaRPr lang="es-ES_tradnl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s-ES_tradnl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Inicializo el contador en 0</a:t>
            </a:r>
          </a:p>
          <a:p>
            <a:pPr eaLnBrk="1" hangingPunct="1">
              <a:defRPr/>
            </a:pP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ara cada sector ligado a un robot</a:t>
            </a:r>
          </a:p>
          <a:p>
            <a:pPr eaLnBrk="1" hangingPunct="1">
              <a:defRPr/>
            </a:pP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si ya apareció antes no lo cuento</a:t>
            </a:r>
          </a:p>
          <a:p>
            <a:pPr eaLnBrk="1" hangingPunct="1">
              <a:defRPr/>
            </a:pP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sino incremento en 1 el contador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6478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7025" y="1371600"/>
            <a:ext cx="7917383" cy="440120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cantDiferentes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la cantidad de robots diferentes asignados a sectores*/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=0;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(T[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if(!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estaAntes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],i-1))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8080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7025" y="908720"/>
            <a:ext cx="8133407" cy="378565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rivate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estaAntes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Robot r ,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el robot r, que asume ligado, está asignado entre los sectores 0 y s*/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&lt;= s &amp;&amp; 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 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3015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7024" y="4849705"/>
            <a:ext cx="8133407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if(!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estaAntes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,i-1))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7025" y="908720"/>
            <a:ext cx="8133407" cy="378565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rivate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estaAntes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Robot r ,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el robot r, que asume ligado, está asignado entre los sectores 1 y s*/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&lt;= s &amp;&amp; 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 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987824" y="4870808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5292080" y="918972"/>
            <a:ext cx="13681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03162" y="5844173"/>
            <a:ext cx="77400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El tipo del parámetro real </a:t>
            </a: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es </a:t>
            </a: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el tipo del parámetro formal </a:t>
            </a: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es también </a:t>
            </a:r>
            <a:r>
              <a:rPr lang="es-ES_tradnl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 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6383" y="1052736"/>
            <a:ext cx="7773367" cy="5262979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cantDiferentes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Cuenta la cantidad de robots diferentes asignados a sectores*/</a:t>
            </a:r>
            <a:endParaRPr lang="en-US" altLang="es-AR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=0;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aux=new 	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=0;i&lt;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altLang="es-AR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 (T[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if(!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aux.estaRobot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])){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aux.asignar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]);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}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6289699"/>
            <a:ext cx="4228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Otra alternativa de resolución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4238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Abstracción</a:t>
            </a:r>
            <a:endParaRPr lang="es-AR" sz="36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92162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Un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lenguaje de programación 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brinda mecanismos de abstracción para que el programador puede transformar el modelo construido por el diseñador, en otro modelo que la computadora pueda interpretar y ejecutar.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Es decir, la computadora no ejecuta directamente las instrucciones escritas en un lenguaje de alto nivel. El repertorio de instrucciones que brinda la máquina es mucho más simple y reducido.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El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compilador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es el responsable de traducir el código escrito en un lenguaje con un alto nivel de abstracción, a un lenguaje que la computadora pueda interpretar y ejecutar. </a:t>
            </a:r>
          </a:p>
          <a:p>
            <a:pPr eaLnBrk="1" hangingPunct="1"/>
            <a:endParaRPr lang="es-AR" altLang="es-AR" sz="1800" dirty="0">
              <a:solidFill>
                <a:srgbClr val="2F2B2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609600" y="838200"/>
            <a:ext cx="8183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Fabrica{</a:t>
            </a:r>
          </a:p>
          <a:p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(10); 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Robot r1,r2,r3;</a:t>
            </a: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r1 = new Robot (123);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r2 = new Robot (111);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r3 = new Robot (89); </a:t>
            </a:r>
            <a:endParaRPr lang="es-A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(r1,1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(r2,3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(r1,8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(r1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(r2,9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sf.asignar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("Cantidad Diferentes "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		    +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sf.cantDiferentes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24326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96888" y="960438"/>
            <a:ext cx="5947320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Una empresa de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micros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tiene un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estacionamiento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formado por un conjunto de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unidades de estacionamiento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l" fontAlgn="base"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 un momento dado una unidad puede estar ocupada por un micro o libre. Las unidades libres y ocupadas están intercaladas. Cuando se realiza una inspección todos los micros se reubican para ocupar unidades continuas.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660232" y="960438"/>
            <a:ext cx="1152128" cy="95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6660232" y="1896542"/>
            <a:ext cx="1152128" cy="9563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6660232" y="2832646"/>
            <a:ext cx="1152128" cy="95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6660232" y="3808506"/>
            <a:ext cx="1152128" cy="9563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6660232" y="3828796"/>
            <a:ext cx="1152128" cy="95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660232" y="4764900"/>
            <a:ext cx="1152128" cy="9563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 descr="Resultado de imagen para bu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30" y="1062469"/>
            <a:ext cx="752331" cy="7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bu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30" y="2934677"/>
            <a:ext cx="752331" cy="7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bu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30" y="3910537"/>
            <a:ext cx="752331" cy="7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90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96888" y="960438"/>
            <a:ext cx="7531496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s-AR" altLang="es-AR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El estacionamiento puede ser modelado por un arreglo en el cual el subíndice indica el número de unidad. </a:t>
            </a:r>
            <a:r>
              <a:rPr lang="es-ES_tradnl" altLang="es-AR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Inicialmente el estacionamiento está vacío.</a:t>
            </a:r>
          </a:p>
          <a:p>
            <a:pPr fontAlgn="base">
              <a:spcBef>
                <a:spcPts val="1800"/>
              </a:spcBef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Cuando un micro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estaciona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en una unidad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 asigna un objeto a un elemento arreglo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fontAlgn="base">
              <a:spcBef>
                <a:spcPts val="1800"/>
              </a:spcBef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Cuando se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retira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un micro  se asigna nulo a un elemento del arreglo.</a:t>
            </a:r>
          </a:p>
          <a:p>
            <a:pPr fontAlgn="base">
              <a:spcBef>
                <a:spcPts val="1800"/>
              </a:spcBef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Cuando se realiza una </a:t>
            </a:r>
            <a:r>
              <a:rPr lang="es-AR" altLang="es-AR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inspección</a:t>
            </a:r>
            <a:r>
              <a:rPr lang="es-AR" altLang="es-AR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el arreglo se comprime de modo que cada micro se mueve hasta la primer posición libre, siguiendo el orden de las unidades. </a:t>
            </a:r>
          </a:p>
          <a:p>
            <a:pPr algn="l"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endParaRPr lang="es-AR" altLang="es-AR" sz="2800" i="1" dirty="0" smtClean="0">
              <a:solidFill>
                <a:srgbClr val="00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897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503238" y="1052736"/>
            <a:ext cx="7597154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Definimos una clase </a:t>
            </a:r>
            <a:r>
              <a:rPr lang="es-AR" altLang="es-AR" sz="2800" b="1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Estacionamiento</a:t>
            </a: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 que encapsula un arreglo de elementos de tipo </a:t>
            </a:r>
            <a:r>
              <a:rPr lang="es-AR" altLang="es-AR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M</a:t>
            </a:r>
            <a:r>
              <a:rPr lang="es-AR" altLang="es-AR" sz="2800" b="1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icro</a:t>
            </a: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La clase brinda servicios para: 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estacionar un micro en una unidad dada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estacionar un micro en una unidad libre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retirar el micro con una patente dada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retirar el micro de una unidad dada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4883676"/>
            <a:ext cx="75971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Observemos que el caso de estudio es similar al anterior, pero hay diferencias. Un micro no puede estar estacionado en dos unidades diferentes, en cambio un robot podía estar asignado a dos sectores de la fábrica. </a:t>
            </a:r>
          </a:p>
        </p:txBody>
      </p:sp>
    </p:spTree>
    <p:extLst>
      <p:ext uri="{BB962C8B-B14F-4D97-AF65-F5344CB8AC3E}">
        <p14:creationId xmlns:p14="http://schemas.microsoft.com/office/powerpoint/2010/main" val="191836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503238" y="908720"/>
            <a:ext cx="7957194" cy="62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Decidir si un micro con la misma patente que uno dado, está estacionado a alguna unidad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Recuperar el micro estacionado en una unidad.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AR" altLang="es-AR" sz="2800" i="1" dirty="0" smtClean="0">
                <a:solidFill>
                  <a:srgbClr val="000000"/>
                </a:solidFill>
                <a:latin typeface="+mn-lt"/>
              </a:rPr>
              <a:t>Calcular la cantidad de unidades de estacionamiento.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ES_tradnl" altLang="es-AR" sz="2800" i="1" dirty="0" smtClean="0">
                <a:solidFill>
                  <a:srgbClr val="000000"/>
                </a:solidFill>
                <a:latin typeface="+mn-lt"/>
              </a:rPr>
              <a:t>Calcular cuántas unidades  tienen un micro estacionados. 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ES_tradnl" altLang="es-AR" sz="2800" i="1" dirty="0" smtClean="0">
                <a:solidFill>
                  <a:srgbClr val="000000"/>
                </a:solidFill>
                <a:latin typeface="+mn-lt"/>
              </a:rPr>
              <a:t>Decidir si todas las unidades  tienen un micro estacionado. 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ES_tradnl" altLang="es-AR" sz="2800" i="1" dirty="0" smtClean="0">
                <a:solidFill>
                  <a:srgbClr val="000000"/>
                </a:solidFill>
                <a:latin typeface="+mn-lt"/>
              </a:rPr>
              <a:t>Calcular cuántos micros tienen que hacer la verificación vehicular en el mes m.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s-ES_tradnl" altLang="es-AR" sz="2800" i="1" dirty="0" smtClean="0">
                <a:solidFill>
                  <a:srgbClr val="000000"/>
                </a:solidFill>
                <a:latin typeface="+mn-lt"/>
              </a:rPr>
              <a:t>Reubicar los micros para la inspección</a:t>
            </a:r>
          </a:p>
          <a:p>
            <a:pPr algn="l" eaLnBrk="1" fontAlgn="base" hangingPunct="1">
              <a:spcBef>
                <a:spcPts val="600"/>
              </a:spcBef>
              <a:spcAft>
                <a:spcPct val="0"/>
              </a:spcAft>
            </a:pPr>
            <a:endParaRPr lang="es-AR" altLang="es-AR" sz="2800" i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9405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Introducción</a:t>
            </a:r>
            <a:r>
              <a:rPr lang="en-US" dirty="0">
                <a:solidFill>
                  <a:srgbClr val="000000"/>
                </a:solidFill>
              </a:rPr>
              <a:t> a la </a:t>
            </a:r>
            <a:r>
              <a:rPr lang="en-US" dirty="0" err="1">
                <a:solidFill>
                  <a:srgbClr val="000000"/>
                </a:solidFill>
              </a:rPr>
              <a:t>Programación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Orientada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Objetos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148" name="13 Rectángulo"/>
          <p:cNvSpPr>
            <a:spLocks noChangeArrowheads="1"/>
          </p:cNvSpPr>
          <p:nvPr/>
        </p:nvSpPr>
        <p:spPr bwMode="auto">
          <a:xfrm>
            <a:off x="4716017" y="1066800"/>
            <a:ext cx="3528392" cy="45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es-AR" altLang="es-AR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14 Rectángulo"/>
          <p:cNvSpPr>
            <a:spLocks noChangeArrowheads="1"/>
          </p:cNvSpPr>
          <p:nvPr/>
        </p:nvSpPr>
        <p:spPr bwMode="auto">
          <a:xfrm>
            <a:off x="4716017" y="1521475"/>
            <a:ext cx="3528392" cy="291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patente:String</a:t>
            </a:r>
            <a:endParaRPr lang="es-AR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cantDisponibles:entero</a:t>
            </a: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fechaUltMnt:Fecha</a:t>
            </a: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39552" y="1081088"/>
            <a:ext cx="4032448" cy="44038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539552" y="1521475"/>
            <a:ext cx="4032448" cy="29156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5288" y="4654759"/>
            <a:ext cx="7597154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Adoptaremos la convención de llamar </a:t>
            </a:r>
            <a:r>
              <a:rPr lang="es-AR" altLang="es-AR" b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s-AR" altLang="es-AR" b="1" dirty="0" smtClean="0">
                <a:solidFill>
                  <a:srgbClr val="000000"/>
                </a:solidFill>
                <a:latin typeface="+mn-lt"/>
              </a:rPr>
              <a:t>abla</a:t>
            </a: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 a las estructuras modeladas con arreglos en las que se intercalan componentes ligadas y no ligadas.  </a:t>
            </a:r>
          </a:p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Una clase que define una tabla brinda operaciones para insertar, eliminar, buscar y procesar los elementos. </a:t>
            </a:r>
          </a:p>
        </p:txBody>
      </p:sp>
    </p:spTree>
    <p:extLst>
      <p:ext uri="{BB962C8B-B14F-4D97-AF65-F5344CB8AC3E}">
        <p14:creationId xmlns:p14="http://schemas.microsoft.com/office/powerpoint/2010/main" val="34111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7544" y="969541"/>
            <a:ext cx="4392488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7544" y="1517228"/>
            <a:ext cx="4392488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7544" y="2296691"/>
            <a:ext cx="4392488" cy="40846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p:entero)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(p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</a:t>
            </a:r>
            <a:r>
              <a:rPr lang="es-AR" altLang="es-A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AR" altLang="es-A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A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inspeccion</a:t>
            </a:r>
            <a:r>
              <a:rPr lang="es-ES_tradnl" altLang="es-A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A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AR" altLang="es-A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 flipH="1" flipV="1">
            <a:off x="4963542" y="969541"/>
            <a:ext cx="3930650" cy="9366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 un arreglo para representar </a:t>
            </a:r>
            <a:r>
              <a:rPr lang="es-AR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de estacionamiento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 flipH="1" flipV="1">
            <a:off x="4923855" y="3239666"/>
            <a:ext cx="3910012" cy="13176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la primera unidad libre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asigna el </a:t>
            </a:r>
            <a:r>
              <a:rPr lang="es-ES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que haya una unidad libre.</a:t>
            </a:r>
          </a:p>
        </p:txBody>
      </p:sp>
      <p:sp>
        <p:nvSpPr>
          <p:cNvPr id="7180" name="AutoShape 10"/>
          <p:cNvSpPr>
            <a:spLocks noChangeArrowheads="1"/>
          </p:cNvSpPr>
          <p:nvPr/>
        </p:nvSpPr>
        <p:spPr bwMode="auto">
          <a:xfrm flipH="1" flipV="1">
            <a:off x="4947667" y="4643016"/>
            <a:ext cx="3889375" cy="82391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(p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 el micro de la unidad p.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controlada la unidad</a:t>
            </a:r>
          </a:p>
        </p:txBody>
      </p:sp>
      <p:sp>
        <p:nvSpPr>
          <p:cNvPr id="7181" name="AutoShape 10"/>
          <p:cNvSpPr>
            <a:spLocks noChangeArrowheads="1"/>
          </p:cNvSpPr>
          <p:nvPr/>
        </p:nvSpPr>
        <p:spPr bwMode="auto">
          <a:xfrm flipH="1" flipV="1">
            <a:off x="4947667" y="1963316"/>
            <a:ext cx="3946525" cy="11906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p:entero)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 </a:t>
            </a:r>
            <a:r>
              <a:rPr lang="es-AR" altLang="es-AR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unidad p. </a:t>
            </a:r>
            <a:endParaRPr lang="es-AR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  <a:r>
              <a:rPr lang="es-AR" altLang="es-A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unidad controlada y vacía</a:t>
            </a:r>
            <a:endParaRPr lang="es-ES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4" name="AutoShape 10"/>
          <p:cNvSpPr>
            <a:spLocks noChangeArrowheads="1"/>
          </p:cNvSpPr>
          <p:nvPr/>
        </p:nvSpPr>
        <p:spPr bwMode="auto">
          <a:xfrm flipH="1" flipV="1">
            <a:off x="4958779" y="5541540"/>
            <a:ext cx="3889375" cy="83978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AR" altLang="es-A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 el micro con la misma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patente que  </a:t>
            </a:r>
            <a:r>
              <a:rPr lang="es-AR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endParaRPr lang="es-AR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394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467543" y="2315815"/>
            <a:ext cx="4116139" cy="348944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cantUnidadesOcupadas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estaMicro</a:t>
            </a:r>
            <a:r>
              <a:rPr lang="es-AR" altLang="es-A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unMicro:Micro</a:t>
            </a:r>
            <a:r>
              <a:rPr lang="es-AR" altLang="es-A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existeUnidad</a:t>
            </a:r>
            <a:r>
              <a:rPr lang="es-ES_tradnl" altLang="es-A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ES_tradnl" altLang="es-A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microUnidad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cantVerificación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(m:entero):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467543" y="980728"/>
            <a:ext cx="4116139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467543" y="1528415"/>
            <a:ext cx="4116139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67543" y="5910371"/>
            <a:ext cx="76312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En este diseño las búsquedas no se hacen por identidad del objeto sino por la patente del micro. </a:t>
            </a: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4716017" y="980728"/>
            <a:ext cx="3528392" cy="45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es-AR" altLang="es-AR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4 Rectángulo"/>
          <p:cNvSpPr>
            <a:spLocks noChangeArrowheads="1"/>
          </p:cNvSpPr>
          <p:nvPr/>
        </p:nvSpPr>
        <p:spPr bwMode="auto">
          <a:xfrm>
            <a:off x="4716017" y="1435403"/>
            <a:ext cx="3528392" cy="291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patente:String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cantDisponibles:entero</a:t>
            </a:r>
            <a:endParaRPr lang="es-ES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fechaUltMnt:Fecha</a:t>
            </a:r>
            <a:endParaRPr lang="es-ES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4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467543" y="2315815"/>
            <a:ext cx="4116139" cy="348944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cantUnidadesOcupadas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existeUnidad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microUnidad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cantVerificación</a:t>
            </a:r>
            <a:r>
              <a:rPr lang="es-ES_tradnl" altLang="es-A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(m:entero):</a:t>
            </a:r>
            <a:r>
              <a:rPr lang="es-ES_tradnl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ES_tradnl" altLang="es-A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467543" y="980728"/>
            <a:ext cx="4116139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467543" y="1528415"/>
            <a:ext cx="4116139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4716017" y="980728"/>
            <a:ext cx="3528392" cy="45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es-AR" altLang="es-AR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4 Rectángulo"/>
          <p:cNvSpPr>
            <a:spLocks noChangeArrowheads="1"/>
          </p:cNvSpPr>
          <p:nvPr/>
        </p:nvSpPr>
        <p:spPr bwMode="auto">
          <a:xfrm>
            <a:off x="4716017" y="1435403"/>
            <a:ext cx="3528392" cy="291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patente:String</a:t>
            </a:r>
            <a:endParaRPr lang="es-AR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cantDisponibles:entero</a:t>
            </a:r>
            <a:endParaRPr lang="es-ES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fechaUltMnt:Fecha</a:t>
            </a:r>
            <a:endParaRPr lang="es-ES" altLang="es-A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mesVerificacion</a:t>
            </a:r>
            <a:r>
              <a:rPr lang="es-ES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flipH="1" flipV="1">
            <a:off x="4716016" y="4581126"/>
            <a:ext cx="3528392" cy="12241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cantVerificación</a:t>
            </a:r>
            <a:r>
              <a:rPr lang="es-ES_tradnl" altLang="es-A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(m:entero):entero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 la cantidad de micros que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deben hacer la verificación en el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 m</a:t>
            </a:r>
          </a:p>
        </p:txBody>
      </p:sp>
    </p:spTree>
    <p:extLst>
      <p:ext uri="{BB962C8B-B14F-4D97-AF65-F5344CB8AC3E}">
        <p14:creationId xmlns:p14="http://schemas.microsoft.com/office/powerpoint/2010/main" val="8066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467543" y="2315815"/>
            <a:ext cx="4116139" cy="348944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cantUnidadesOcupadas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existeUnidad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microUnidad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cantVerificación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(m:entero):entero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467543" y="980728"/>
            <a:ext cx="4116139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467543" y="1528415"/>
            <a:ext cx="4116139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4716017" y="980728"/>
            <a:ext cx="3528392" cy="45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es-AR" altLang="es-AR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4 Rectángulo"/>
          <p:cNvSpPr>
            <a:spLocks noChangeArrowheads="1"/>
          </p:cNvSpPr>
          <p:nvPr/>
        </p:nvSpPr>
        <p:spPr bwMode="auto">
          <a:xfrm>
            <a:off x="4716017" y="1435403"/>
            <a:ext cx="3528392" cy="291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patente:String</a:t>
            </a:r>
            <a:endParaRPr lang="es-AR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cantDisponibles:entero</a:t>
            </a:r>
            <a:endParaRPr lang="es-ES" altLang="es-A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fechaUltMnt:Fecha</a:t>
            </a: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mesVerificacion</a:t>
            </a:r>
            <a:r>
              <a:rPr lang="es-E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hayDisponibles</a:t>
            </a:r>
            <a:r>
              <a:rPr lang="es-ES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altLang="es-A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flipH="1" flipV="1">
            <a:off x="4716016" y="4581126"/>
            <a:ext cx="3528392" cy="12241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 la cantidad de micros que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tienen asientos sin vender</a:t>
            </a:r>
          </a:p>
        </p:txBody>
      </p:sp>
    </p:spTree>
    <p:extLst>
      <p:ext uri="{BB962C8B-B14F-4D97-AF65-F5344CB8AC3E}">
        <p14:creationId xmlns:p14="http://schemas.microsoft.com/office/powerpoint/2010/main" val="8066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Abstracción</a:t>
            </a:r>
            <a:endParaRPr lang="es-AR" sz="3600" b="1" dirty="0"/>
          </a:p>
        </p:txBody>
      </p:sp>
      <p:pic>
        <p:nvPicPr>
          <p:cNvPr id="16387" name="Picture 5" descr="http://www.clipartlord.com/wp-content/uploads/2014/02/desktop-computer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2463800"/>
            <a:ext cx="2971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Explosión 1"/>
          <p:cNvSpPr/>
          <p:nvPr/>
        </p:nvSpPr>
        <p:spPr>
          <a:xfrm>
            <a:off x="0" y="2359756"/>
            <a:ext cx="2082189" cy="198120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ln>
                  <a:solidFill>
                    <a:srgbClr val="2F2B20"/>
                  </a:solidFill>
                </a:ln>
                <a:solidFill>
                  <a:srgbClr val="000066"/>
                </a:solidFill>
              </a:rPr>
              <a:t>Problema</a:t>
            </a:r>
            <a:endParaRPr lang="es-AR" sz="1800" dirty="0">
              <a:ln>
                <a:solidFill>
                  <a:srgbClr val="2F2B20"/>
                </a:solidFill>
              </a:ln>
              <a:solidFill>
                <a:srgbClr val="000066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00550" y="2295525"/>
            <a:ext cx="1752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rgbClr val="FFFFFF"/>
                </a:solidFill>
              </a:rPr>
              <a:t>Sistema de software</a:t>
            </a:r>
            <a:endParaRPr lang="es-AR" sz="1800" dirty="0">
              <a:solidFill>
                <a:srgbClr val="FFFFFF"/>
              </a:solidFill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95288" y="4648200"/>
            <a:ext cx="79216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ES" altLang="es-AR" sz="2800">
                <a:solidFill>
                  <a:srgbClr val="2F2B20"/>
                </a:solidFill>
                <a:latin typeface="Calibri" pitchFamily="34" charset="0"/>
              </a:rPr>
              <a:t>Los lenguajes de programación han aumentado progresivamente el nivel de abstracción para  acompañar la evolución de las metodologías de desarrollo de software. </a:t>
            </a:r>
          </a:p>
          <a:p>
            <a:pPr eaLnBrk="1" hangingPunct="1"/>
            <a:endParaRPr lang="es-AR" altLang="es-AR" sz="1800">
              <a:solidFill>
                <a:srgbClr val="2F2B20"/>
              </a:solidFill>
              <a:latin typeface="Calibri" pitchFamily="34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316663" y="1227138"/>
            <a:ext cx="2192337" cy="838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rgbClr val="000066"/>
                </a:solidFill>
              </a:rPr>
              <a:t>Lenguaje Máquina</a:t>
            </a:r>
            <a:endParaRPr lang="es-AR" sz="1800" dirty="0">
              <a:solidFill>
                <a:srgbClr val="000066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4114800" y="1219200"/>
            <a:ext cx="2201863" cy="838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rgbClr val="000066"/>
                </a:solidFill>
              </a:rPr>
              <a:t>Lenguaje de Programación</a:t>
            </a:r>
            <a:endParaRPr lang="es-AR" sz="1800" dirty="0">
              <a:solidFill>
                <a:srgbClr val="000066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082800" y="1243013"/>
            <a:ext cx="1997075" cy="838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rgbClr val="000066"/>
                </a:solidFill>
              </a:rPr>
              <a:t>Lenguaje de Modelado</a:t>
            </a:r>
            <a:endParaRPr lang="es-AR" sz="1800" dirty="0">
              <a:solidFill>
                <a:srgbClr val="000066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2325688" y="2320925"/>
            <a:ext cx="17526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rgbClr val="FFFFFF"/>
                </a:solidFill>
              </a:rPr>
              <a:t>Modelo de Análisis y Diseño</a:t>
            </a:r>
            <a:endParaRPr lang="es-AR" sz="1800" dirty="0">
              <a:solidFill>
                <a:srgbClr val="FFFFFF"/>
              </a:solidFill>
            </a:endParaRPr>
          </a:p>
        </p:txBody>
      </p:sp>
      <p:sp>
        <p:nvSpPr>
          <p:cNvPr id="10" name="9 Flecha curvada hacia abajo"/>
          <p:cNvSpPr/>
          <p:nvPr/>
        </p:nvSpPr>
        <p:spPr>
          <a:xfrm>
            <a:off x="3081338" y="762000"/>
            <a:ext cx="2024062" cy="4810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1800">
              <a:solidFill>
                <a:srgbClr val="2F2B20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5372100" y="730250"/>
            <a:ext cx="2024063" cy="4794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sz="180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467543" y="2315815"/>
            <a:ext cx="4116139" cy="348944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cantUnidadesOcupadas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existeUnidad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ES_tradnl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microUnidad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cantVerificación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(m:entero):entero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endParaRPr lang="es-ES_tradnl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467543" y="980728"/>
            <a:ext cx="4116139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467543" y="1528415"/>
            <a:ext cx="4116139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4716017" y="980728"/>
            <a:ext cx="3528392" cy="45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es-AR" altLang="es-AR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4 Rectángulo"/>
          <p:cNvSpPr>
            <a:spLocks noChangeArrowheads="1"/>
          </p:cNvSpPr>
          <p:nvPr/>
        </p:nvSpPr>
        <p:spPr bwMode="auto">
          <a:xfrm>
            <a:off x="4716017" y="1435403"/>
            <a:ext cx="3528392" cy="2915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patente:String</a:t>
            </a:r>
            <a:endParaRPr lang="es-AR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asientos[] </a:t>
            </a:r>
            <a:r>
              <a:rPr lang="es-ES" altLang="es-AR" sz="2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altLang="es-AR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fechaUltMnt:Fecha</a:t>
            </a: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mesVerificacion</a:t>
            </a:r>
            <a:r>
              <a:rPr lang="es-ES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hayDisponibles</a:t>
            </a:r>
            <a:r>
              <a:rPr lang="es-ES" altLang="es-A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altLang="es-AR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altLang="es-A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flipH="1" flipV="1">
            <a:off x="4716016" y="4581126"/>
            <a:ext cx="3528392" cy="12241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s-ES_tradnl" altLang="es-AR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cantDisponibles</a:t>
            </a:r>
            <a:r>
              <a:rPr lang="es-ES_tradnl" altLang="es-AR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 la cantidad de micros que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tienen asientos sin vender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7543" y="5910371"/>
            <a:ext cx="77768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s-AR" altLang="es-AR" dirty="0" smtClean="0">
                <a:solidFill>
                  <a:srgbClr val="000000"/>
                </a:solidFill>
                <a:latin typeface="+mn-lt"/>
              </a:rPr>
              <a:t>El cambio en el diseño de la clase Micro no afecta a la implementación de los servicios de la clase Estacionamiento. </a:t>
            </a:r>
          </a:p>
        </p:txBody>
      </p:sp>
    </p:spTree>
    <p:extLst>
      <p:ext uri="{BB962C8B-B14F-4D97-AF65-F5344CB8AC3E}">
        <p14:creationId xmlns:p14="http://schemas.microsoft.com/office/powerpoint/2010/main" val="80664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64691" y="1145064"/>
            <a:ext cx="7779717" cy="446276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  <a:endParaRPr lang="es-AR" sz="24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para representar </a:t>
            </a:r>
            <a:r>
              <a:rPr lang="es-AR" sz="24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sz="24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unidades </a:t>
            </a: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estacionamiento */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new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for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u=0;u&lt;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antUnidades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();u++)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T[u]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null;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952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64691" y="1145064"/>
            <a:ext cx="7779717" cy="372409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  <a:endParaRPr lang="es-AR" sz="24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para representar </a:t>
            </a:r>
            <a:r>
              <a:rPr lang="es-AR" sz="24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sz="24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unidades </a:t>
            </a:r>
            <a:r>
              <a:rPr lang="es-AR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estacionamiento */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new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353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467544" y="869032"/>
            <a:ext cx="7704856" cy="329320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4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4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la primera unidad libre y asigna </a:t>
            </a:r>
            <a:r>
              <a:rPr lang="es-ES" sz="2000" b="1" dirty="0" err="1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la unidad. Requiere que haya una Unidad libre*/</a:t>
            </a:r>
            <a:endParaRPr lang="es-ES" sz="2000" b="1" dirty="0">
              <a:solidFill>
                <a:srgbClr val="00CC99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363" y="4664075"/>
            <a:ext cx="7812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no se cumple el requerimiento la terminación va a ser anormal.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El comentario indica que es la clase cliente la responsable de garantizar que hay un unidad libre, por ejemplo invocando a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todasOcupadas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()</a:t>
            </a:r>
            <a:endParaRPr lang="es-ES" altLang="es-AR" sz="2000" b="1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542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7632848" cy="2308324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(Micro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unMicro,int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p) 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/*Estaciona </a:t>
            </a:r>
            <a:r>
              <a:rPr lang="es-ES" altLang="es-AR" b="1" dirty="0" err="1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altLang="es-AR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en la unidad p. Requiere la unidad controlada y vacía*/</a:t>
            </a:r>
            <a:endParaRPr lang="en-US" altLang="es-AR" b="1" dirty="0" smtClean="0">
              <a:solidFill>
                <a:srgbClr val="00CC99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T[p] =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3356992"/>
            <a:ext cx="763284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no representa a una unidad válida se produce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ejecución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la terminación es anormal.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la unidad ya tenía un micro asignado, no está vacía, implícitamente queda eliminado al asignarse un nuevo micro; es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aplicación</a:t>
            </a:r>
            <a:r>
              <a:rPr lang="es-ES_tradnl" altLang="es-AR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porque la clase cliente no cumple con su responsabilidad.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el mismo micro estaba estacionado en otra unidad se produce un </a:t>
            </a:r>
            <a:r>
              <a:rPr lang="es-ES_tradnl" altLang="es-A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error de aplicación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 El diseñador no especificó quién es responsable de evitar este error. 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234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504379" y="985952"/>
            <a:ext cx="7596013" cy="1938992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retirar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p) 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/*Elimina el micro de la unidad p. Requiere controlada la unidad*/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T[p] = null;  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363" y="4664075"/>
            <a:ext cx="77400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no se cumple el requerimiento la terminación va a ser anormal.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Si la unidad no tenía un micro estacionado no se produce ningún cambio.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041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6218" y="980728"/>
            <a:ext cx="7654174" cy="5632311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altLang="es-AR" b="1" dirty="0" err="1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altLang="es-AR" b="1" dirty="0" smtClean="0">
              <a:solidFill>
                <a:srgbClr val="009973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retirar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Elimina el micro con la misma patente que </a:t>
            </a:r>
            <a:r>
              <a:rPr lang="es-AR" altLang="es-AR" b="1" dirty="0" err="1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asume </a:t>
            </a:r>
            <a:r>
              <a:rPr lang="es-AR" altLang="es-AR" b="1" dirty="0" err="1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altLang="es-AR" b="1" dirty="0" smtClean="0">
                <a:solidFill>
                  <a:srgbClr val="009973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ligado */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=false;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 &amp;&amp;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obtenerPatente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().equals(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unMicro.obtenerPatente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())) 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encontro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true;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T[i] = </a:t>
            </a:r>
            <a:r>
              <a:rPr lang="es-E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null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}</a:t>
            </a:r>
            <a:endParaRPr lang="en-US" altLang="es-AR" b="1" dirty="0" smtClean="0">
              <a:solidFill>
                <a:srgbClr val="FF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2061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1663" y="980728"/>
            <a:ext cx="7498729" cy="4154984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cantUnidadesOcupadas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cant = 0;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if 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]!=null) cant++;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33509" y="5448905"/>
            <a:ext cx="77400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Los métodos son análogos a los provistos por la clase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SectoresFabrica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. 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189038"/>
            <a:ext cx="940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980728"/>
            <a:ext cx="7776864" cy="3046988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todasOcupadas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true;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 &amp;&amp;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]!=null;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todas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363" y="4664075"/>
            <a:ext cx="77400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Aunque la funcionalidad es análoga a </a:t>
            </a:r>
            <a:r>
              <a:rPr lang="es-ES_tradnl" altLang="es-AR" b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todosOcupados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de </a:t>
            </a:r>
            <a:r>
              <a:rPr lang="es-ES_tradnl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SectoresFabrica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, en esta implementación la variable </a:t>
            </a:r>
            <a:r>
              <a:rPr lang="es-ES_tradnl" altLang="es-AR" b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boolean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se inicializa en </a:t>
            </a:r>
            <a:r>
              <a:rPr lang="es-ES_tradnl" altLang="es-AR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true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y se le asigna </a:t>
            </a:r>
            <a:r>
              <a:rPr lang="es-ES_tradnl" altLang="es-AR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false</a:t>
            </a: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si se encuentra una unidad libre. 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5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289" y="980728"/>
            <a:ext cx="7777111" cy="489364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Decide si hay un micro estacionado con la misma patente que </a:t>
            </a:r>
            <a:r>
              <a:rPr lang="es-AR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requiere </a:t>
            </a:r>
            <a:r>
              <a:rPr lang="es-AR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ligado */</a:t>
            </a:r>
            <a:endParaRPr lang="es-AR" b="1" dirty="0" smtClean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if (T[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obtenerPatente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().equals(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</a:t>
            </a:r>
            <a:r>
              <a:rPr lang="en-US" altLang="es-AR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unMicro.obtenerPatente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 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705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Abstracción y Encapsulamiento</a:t>
            </a:r>
            <a:endParaRPr lang="es-AR" sz="36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9216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En Java las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clases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soportan el concepto de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abstracción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ya que permiten definir módulos </a:t>
            </a:r>
            <a:r>
              <a:rPr lang="es-ES" altLang="es-AR" sz="2800" dirty="0" smtClean="0">
                <a:solidFill>
                  <a:srgbClr val="2F2B20"/>
                </a:solidFill>
                <a:latin typeface="Calibri" pitchFamily="34" charset="0"/>
              </a:rPr>
              <a:t>que modelen el compartimiento de objetos que se caracterizan por el mismo comportamiento y los mismos atributos. </a:t>
            </a:r>
            <a:endParaRPr lang="es-ES" altLang="es-AR" sz="2800" dirty="0">
              <a:solidFill>
                <a:srgbClr val="2F2B20"/>
              </a:solidFill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Los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modificadores de acceso 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permiten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encapsular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la representación de los datos y la implementación de los servicios provistos por una clase, de modo que sus clientes solo conozcan y tengan acceso a la interface.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La abstracción y el encapsulamiento favorecen la </a:t>
            </a:r>
            <a:r>
              <a:rPr lang="es-ES" altLang="es-AR" sz="2800" b="1" dirty="0">
                <a:solidFill>
                  <a:srgbClr val="2F2B20"/>
                </a:solidFill>
                <a:latin typeface="Calibri" pitchFamily="34" charset="0"/>
              </a:rPr>
              <a:t>productividad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de software. </a:t>
            </a:r>
            <a:endParaRPr lang="es-AR" altLang="es-AR" sz="2800" dirty="0">
              <a:solidFill>
                <a:srgbClr val="2F2B20"/>
              </a:solidFill>
              <a:latin typeface="Calibri" pitchFamily="34" charset="0"/>
            </a:endParaRPr>
          </a:p>
          <a:p>
            <a:pPr eaLnBrk="1" hangingPunct="1"/>
            <a:endParaRPr lang="es-AR" altLang="es-AR" sz="1800" dirty="0">
              <a:solidFill>
                <a:srgbClr val="2F2B2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3657888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71041" y="980728"/>
            <a:ext cx="7701359" cy="1200329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existeUnidad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p){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return p&gt;= 0 &amp; p&lt;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92125" y="2580928"/>
            <a:ext cx="7680275" cy="1938992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icro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microUnidad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 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 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 </a:t>
            </a:r>
            <a:r>
              <a:rPr 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una unidad dada, </a:t>
            </a:r>
            <a:r>
              <a:rPr lang="es-AR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que </a:t>
            </a:r>
            <a:r>
              <a:rPr 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controlada*/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T[p];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123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3238" y="980728"/>
            <a:ext cx="7669162" cy="4524315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cantVerificación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Retorna la cantidad de micros que deben hacer la verificación vehicular en el mes m. Requiere 1&lt;=m&lt;=12*/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AR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AR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i=0; i &lt;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();i++)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(T[i] !=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null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&amp;&amp; 	  	 		T[i].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mesVerificacion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== 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</a:t>
            </a: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cant;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03162" y="5559623"/>
            <a:ext cx="77400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_tradnl" altLang="es-A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Esta consulta brinda una funcionalidad específica de la aplicación. </a:t>
            </a:r>
            <a:endParaRPr lang="es-ES" altLang="es-AR" sz="2000" b="1" dirty="0" smtClean="0">
              <a:solidFill>
                <a:srgbClr val="000000"/>
              </a:solidFill>
              <a:latin typeface="+mn-lt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67543" y="4068127"/>
            <a:ext cx="2367281" cy="3270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5925" y="1235075"/>
            <a:ext cx="7684467" cy="2246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  <a:endParaRPr lang="es-AR" sz="20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con </a:t>
            </a:r>
            <a:r>
              <a:rPr lang="es-AR" sz="20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Unidades  */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4813" y="3749675"/>
            <a:ext cx="7684467" cy="2246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  <a:endParaRPr lang="es-AR" sz="20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SectoresFabrica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 arreglo con </a:t>
            </a:r>
            <a:r>
              <a:rPr lang="es-AR" sz="20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Sectores  */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[max]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Reusabilidad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655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69311" y="4066359"/>
            <a:ext cx="2367281" cy="330562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Introducción</a:t>
            </a:r>
            <a:r>
              <a:rPr lang="en-US" dirty="0">
                <a:solidFill>
                  <a:srgbClr val="000000"/>
                </a:solidFill>
              </a:rPr>
              <a:t> a la </a:t>
            </a:r>
            <a:r>
              <a:rPr lang="en-US" dirty="0" err="1">
                <a:solidFill>
                  <a:srgbClr val="000000"/>
                </a:solidFill>
              </a:rPr>
              <a:t>Programación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Orientada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Objetos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4813" y="854710"/>
            <a:ext cx="7767587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 Busca la primera unidad libre y asigna </a:t>
            </a:r>
            <a:r>
              <a:rPr lang="es-ES" sz="2000" b="1" dirty="0" err="1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que haya una 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 libre*/</a:t>
            </a:r>
            <a:endParaRPr lang="es-ES" sz="2000" b="1" dirty="0">
              <a:solidFill>
                <a:srgbClr val="00CC99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4813" y="3879046"/>
            <a:ext cx="7767587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el primer sector 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libre y </a:t>
            </a: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 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robot. </a:t>
            </a: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que haya un 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 </a:t>
            </a:r>
            <a:r>
              <a:rPr lang="es-ES" sz="2000" b="1" dirty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libre </a:t>
            </a:r>
            <a:r>
              <a:rPr lang="es-ES" sz="2000" b="1" dirty="0" smtClean="0">
                <a:solidFill>
                  <a:srgbClr val="00CC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s-ES" sz="2000" b="1" dirty="0">
              <a:solidFill>
                <a:srgbClr val="00CC99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robot;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Reusabilidad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26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70843" y="4064827"/>
            <a:ext cx="2367281" cy="333626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4813" y="685800"/>
            <a:ext cx="7839595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</a:t>
            </a:r>
            <a:r>
              <a:rPr lang="es-AR" sz="20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 un micro estacionado con la misma patente que </a:t>
            </a:r>
            <a:r>
              <a:rPr lang="es-AR" sz="2000" b="1" dirty="0" err="1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sz="20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requiere </a:t>
            </a:r>
            <a:r>
              <a:rPr lang="es-AR" sz="2000" b="1" dirty="0" err="1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AR" sz="20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ligado*/</a:t>
            </a:r>
            <a:endParaRPr lang="es-AR" sz="2000" b="1" dirty="0">
              <a:solidFill>
                <a:srgbClr val="00CC99">
                  <a:lumMod val="75000"/>
                </a:srgb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 &amp;&amp;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T[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obtenerPatente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().equals(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unMicro.obtenerPatente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4813" y="3749675"/>
            <a:ext cx="7839595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estaRobot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</a:t>
            </a:r>
            <a:r>
              <a:rPr lang="es-AR" sz="2000" b="1" dirty="0" smtClean="0">
                <a:solidFill>
                  <a:srgbClr val="00CC99">
                    <a:lumMod val="75000"/>
                  </a:srgb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 algún sector tiene asignado un robot con la misma identidad que r*/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Reusabilidad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8657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96888" y="960438"/>
            <a:ext cx="7603504" cy="592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Si observamos el comportamiento de la clase </a:t>
            </a:r>
            <a:r>
              <a:rPr lang="es-ES" altLang="es-AR" b="1" dirty="0" err="1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SectoresFabrica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definida antes y la clase </a:t>
            </a:r>
            <a:r>
              <a:rPr lang="es-ES" altLang="es-AR" b="1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Estacionamiento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definida ahora, podemos notar un patrón en la representación de los datos y en las operaciones. 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Los sectores de la fábrica y las unidades del estacionamiento se asocian a elementos de un arreglo.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En ambas clases el constructor crea un arreglo.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En este diseño, el comando que asigna un robot a un sector es </a:t>
            </a:r>
            <a:r>
              <a:rPr lang="es-ES" altLang="es-AR" b="1" dirty="0" smtClean="0">
                <a:solidFill>
                  <a:srgbClr val="000000"/>
                </a:solidFill>
                <a:latin typeface="+mn-lt"/>
              </a:rPr>
              <a:t>análogo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al comando que estaciona un micro en una unidad.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La consulta que decide si un robot está asignado a algún sector es </a:t>
            </a:r>
            <a:r>
              <a:rPr lang="es-ES" altLang="es-AR" b="1" dirty="0" smtClean="0">
                <a:solidFill>
                  <a:srgbClr val="000000"/>
                </a:solidFill>
                <a:latin typeface="+mn-lt"/>
              </a:rPr>
              <a:t>similar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a la consulta que decide si un micro está estacionado en alguna unidad, aunque la búsqueda en el primer caso es por identidad y en el segundo por número de patente.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Reusabilidad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76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96888" y="960438"/>
            <a:ext cx="7459488" cy="555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Algunos servicios son específicos de </a:t>
            </a:r>
            <a:r>
              <a:rPr lang="es-ES" altLang="es-AR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SectoresFabrica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, otros de </a:t>
            </a:r>
            <a:r>
              <a:rPr lang="es-ES" altLang="es-A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Estacionamiento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Una diferencia es que un mismo robot puede estar asignado a dos o más sectores. 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En cambio un micro solo puede estar estacionado en una unidad de estacionamiento. 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Adoptamos la convención de llamar </a:t>
            </a:r>
            <a:r>
              <a:rPr lang="es-ES" altLang="es-AR" b="1" dirty="0" smtClean="0">
                <a:solidFill>
                  <a:srgbClr val="000000"/>
                </a:solidFill>
                <a:latin typeface="+mn-lt"/>
              </a:rPr>
              <a:t>tabla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a una estructura que encapsula un arreglo que mantiene referencias nulas y ligadas intercaladas y brinda operaciones para insertar, eliminar, buscar y procesar de alguna manera los elementos.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En siguiente diseño de la clase </a:t>
            </a:r>
            <a:r>
              <a:rPr lang="es-ES" altLang="es-A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Estacionamiento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 los métodos que insertan elementos asumen la responsabilidad de validar las posiciones.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Reusabilidad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622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534150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Introducción a la Programación Orientada a Objetos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2568" y="1081088"/>
            <a:ext cx="4525962" cy="5492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2568" y="1628775"/>
            <a:ext cx="4525962" cy="7794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[]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2568" y="2408239"/>
            <a:ext cx="4525962" cy="344090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p:entero) : 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AR" altLang="es-A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(p : entero):</a:t>
            </a:r>
            <a:r>
              <a:rPr lang="es-AR" altLang="es-AR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s-AR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 flipH="1" flipV="1">
            <a:off x="5026908" y="1064344"/>
            <a:ext cx="3937580" cy="85248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 una Tabla con </a:t>
            </a:r>
            <a:r>
              <a:rPr lang="es-AR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Unidades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AR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5" name="AutoShape 10"/>
          <p:cNvSpPr>
            <a:spLocks noChangeArrowheads="1"/>
          </p:cNvSpPr>
          <p:nvPr/>
        </p:nvSpPr>
        <p:spPr bwMode="auto">
          <a:xfrm flipH="1" flipV="1">
            <a:off x="4995862" y="3529518"/>
            <a:ext cx="3970337" cy="166196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</a:t>
            </a:r>
            <a:r>
              <a:rPr lang="es-AR" altLang="es-AR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la primera unidad libre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asigna el </a:t>
            </a:r>
            <a:r>
              <a:rPr lang="es-ES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unidad.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hay una unidad libre o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 está estacionado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 false</a:t>
            </a:r>
            <a:endParaRPr lang="es-AR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8" name="AutoShape 10"/>
          <p:cNvSpPr>
            <a:spLocks noChangeArrowheads="1"/>
          </p:cNvSpPr>
          <p:nvPr/>
        </p:nvSpPr>
        <p:spPr bwMode="auto">
          <a:xfrm flipH="1" flipV="1">
            <a:off x="5019674" y="5227856"/>
            <a:ext cx="3889375" cy="100945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AR" altLang="es-AR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retirar (p : entero):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 </a:t>
            </a:r>
            <a:r>
              <a:rPr lang="es-AR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unidad p.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unidad no es válida retorna false</a:t>
            </a:r>
          </a:p>
        </p:txBody>
      </p:sp>
      <p:sp>
        <p:nvSpPr>
          <p:cNvPr id="24589" name="AutoShape 10"/>
          <p:cNvSpPr>
            <a:spLocks noChangeArrowheads="1"/>
          </p:cNvSpPr>
          <p:nvPr/>
        </p:nvSpPr>
        <p:spPr bwMode="auto">
          <a:xfrm flipH="1" flipV="1">
            <a:off x="5019672" y="1956156"/>
            <a:ext cx="3946525" cy="153907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AR" altLang="es-A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p:entero) : </a:t>
            </a:r>
            <a:r>
              <a:rPr lang="es-AR" altLang="es-AR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 </a:t>
            </a:r>
            <a:r>
              <a:rPr lang="es-ES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Unidad p. Si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 </a:t>
            </a:r>
            <a:r>
              <a:rPr lang="es-ES" altLang="es-A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estacionado, la 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no es válida o está Ocupada,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A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 false</a:t>
            </a:r>
            <a:endParaRPr lang="es-AR" altLang="es-A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>
                <a:solidFill>
                  <a:srgbClr val="1F497D"/>
                </a:solidFill>
                <a:latin typeface="Cambria"/>
              </a:rPr>
              <a:t>Caso de Estudio</a:t>
            </a:r>
            <a:r>
              <a:rPr lang="es-AR" sz="3600" b="1" smtClean="0">
                <a:solidFill>
                  <a:srgbClr val="1F497D"/>
                </a:solidFill>
                <a:latin typeface="Cambria"/>
              </a:rPr>
              <a:t>: Estacionamiento</a:t>
            </a:r>
            <a:endParaRPr lang="es-AR" sz="3600" b="1" dirty="0">
              <a:solidFill>
                <a:srgbClr val="1F497D"/>
              </a:solidFill>
              <a:latin typeface="Cambria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2388" y="5895183"/>
            <a:ext cx="4943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Implemente este diseño alternativo para la clase </a:t>
            </a:r>
            <a:r>
              <a:rPr lang="es-ES" altLang="es-AR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Estacionamiento</a:t>
            </a:r>
            <a:r>
              <a:rPr lang="es-ES" altLang="es-AR" dirty="0" smtClean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64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Productividad</a:t>
            </a:r>
            <a:endParaRPr lang="es-AR" sz="36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9216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AR" altLang="es-AR" sz="2800">
                <a:solidFill>
                  <a:srgbClr val="2F2B20"/>
                </a:solidFill>
                <a:latin typeface="Calibri" pitchFamily="34" charset="0"/>
              </a:rPr>
              <a:t>La productividad está basada en </a:t>
            </a:r>
            <a:r>
              <a:rPr lang="es-AR" altLang="es-AR" sz="2800" b="1">
                <a:solidFill>
                  <a:srgbClr val="2F2B20"/>
                </a:solidFill>
                <a:latin typeface="Calibri" pitchFamily="34" charset="0"/>
              </a:rPr>
              <a:t>reusabilidad</a:t>
            </a:r>
            <a:r>
              <a:rPr lang="es-AR" altLang="es-AR" sz="2800">
                <a:solidFill>
                  <a:srgbClr val="2F2B20"/>
                </a:solidFill>
                <a:latin typeface="Calibri" pitchFamily="34" charset="0"/>
              </a:rPr>
              <a:t> y </a:t>
            </a:r>
            <a:r>
              <a:rPr lang="es-AR" altLang="es-AR" sz="2800" b="1">
                <a:solidFill>
                  <a:srgbClr val="2F2B20"/>
                </a:solidFill>
                <a:latin typeface="Calibri" pitchFamily="34" charset="0"/>
              </a:rPr>
              <a:t>extensibilidad.</a:t>
            </a:r>
          </a:p>
          <a:p>
            <a:pPr eaLnBrk="1" hangingPunct="1">
              <a:spcBef>
                <a:spcPts val="600"/>
              </a:spcBef>
            </a:pPr>
            <a:r>
              <a:rPr lang="es-AR" altLang="es-AR" sz="2800">
                <a:solidFill>
                  <a:srgbClr val="2F2B20"/>
                </a:solidFill>
                <a:latin typeface="Calibri" pitchFamily="34" charset="0"/>
              </a:rPr>
              <a:t>El reusabilidad permite desarrollar nuevos sistemas a partir de componentes de software prefabricadas.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800">
                <a:solidFill>
                  <a:srgbClr val="2F2B20"/>
                </a:solidFill>
                <a:latin typeface="Calibri" pitchFamily="34" charset="0"/>
              </a:rPr>
              <a:t>La extensibilidad permite adaptar los sistemas a cambios en las especificaciones, agregando nuevas piezas de código y reduciendo tanto como sea posible el impacto sobre los módulos ya implementados.</a:t>
            </a:r>
            <a:endParaRPr lang="es-AR" altLang="es-AR" sz="2800">
              <a:solidFill>
                <a:srgbClr val="2F2B20"/>
              </a:solidFill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s-AR" altLang="es-AR" sz="2800">
                <a:solidFill>
                  <a:srgbClr val="2F2B20"/>
                </a:solidFill>
                <a:latin typeface="Calibri" pitchFamily="34" charset="0"/>
              </a:rPr>
              <a:t>Así, parte del proceso de desarrollo consiste en seleccionar componente diseñadas o implementadas previamente. </a:t>
            </a:r>
          </a:p>
          <a:p>
            <a:pPr eaLnBrk="1" hangingPunct="1"/>
            <a:endParaRPr lang="es-AR" altLang="es-AR" sz="1800">
              <a:solidFill>
                <a:srgbClr val="2F2B2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599" y="1271588"/>
            <a:ext cx="7586525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sz="2800" i="1" dirty="0">
                <a:latin typeface="+mn-lt"/>
              </a:rPr>
              <a:t>Consideremos un conjunto de robots que construyen </a:t>
            </a:r>
            <a:r>
              <a:rPr lang="es-AR" altLang="es-AR" sz="2800" i="1" dirty="0" smtClean="0">
                <a:latin typeface="+mn-lt"/>
              </a:rPr>
              <a:t>autos en </a:t>
            </a:r>
            <a:r>
              <a:rPr lang="es-AR" altLang="es-AR" sz="2800" i="1" dirty="0">
                <a:latin typeface="+mn-lt"/>
              </a:rPr>
              <a:t>una </a:t>
            </a:r>
            <a:r>
              <a:rPr lang="es-AR" altLang="es-AR" sz="2800" i="1" dirty="0" smtClean="0">
                <a:latin typeface="+mn-lt"/>
              </a:rPr>
              <a:t>fábrica de juguetes.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Cada robot está asignado a uno o más sectores.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Algunos sectores pueden no tener asignado un robot. 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El conjunto de sectores pueden mantenerse en un arreglo en el  cual cada </a:t>
            </a:r>
            <a:r>
              <a:rPr lang="es-ES_tradnl" altLang="es-AR" sz="2800" i="1" dirty="0" smtClean="0">
                <a:latin typeface="+mn-lt"/>
              </a:rPr>
              <a:t>componente representa </a:t>
            </a:r>
            <a:r>
              <a:rPr lang="es-ES_tradnl" altLang="es-AR" sz="2800" i="1" dirty="0">
                <a:latin typeface="+mn-lt"/>
              </a:rPr>
              <a:t>a un </a:t>
            </a:r>
            <a:r>
              <a:rPr lang="es-ES_tradnl" altLang="es-AR" sz="2800" b="1" i="1" dirty="0">
                <a:latin typeface="+mn-lt"/>
              </a:rPr>
              <a:t>sector</a:t>
            </a:r>
            <a:r>
              <a:rPr lang="es-ES_tradnl" altLang="es-AR" sz="2800" i="1" dirty="0">
                <a:latin typeface="+mn-lt"/>
              </a:rPr>
              <a:t> y puede </a:t>
            </a:r>
            <a:r>
              <a:rPr lang="es-ES_tradnl" altLang="es-AR" sz="2800" i="1" dirty="0" smtClean="0">
                <a:latin typeface="+mn-lt"/>
              </a:rPr>
              <a:t>mantener una referencia nula o estar ligado a un robot. 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ct val="25000"/>
              </a:spcBef>
              <a:buFontTx/>
              <a:buNone/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4257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503238" y="1271588"/>
            <a:ext cx="7237114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Inicialmente </a:t>
            </a:r>
            <a:r>
              <a:rPr lang="es-ES_tradnl" altLang="es-AR" sz="2800" i="1" dirty="0" smtClean="0">
                <a:latin typeface="+mn-lt"/>
              </a:rPr>
              <a:t>todas las componentes del </a:t>
            </a:r>
            <a:r>
              <a:rPr lang="es-ES_tradnl" altLang="es-AR" sz="2800" i="1" dirty="0">
                <a:latin typeface="+mn-lt"/>
              </a:rPr>
              <a:t>arreglo </a:t>
            </a:r>
            <a:r>
              <a:rPr lang="es-ES_tradnl" altLang="es-AR" sz="2800" i="1" dirty="0" smtClean="0">
                <a:latin typeface="+mn-lt"/>
              </a:rPr>
              <a:t>mantienen referencias nulas.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Cada vez que se asigna un robot a un sector,  se </a:t>
            </a:r>
            <a:r>
              <a:rPr lang="es-ES_tradnl" altLang="es-AR" sz="2800" i="1" dirty="0" smtClean="0">
                <a:latin typeface="+mn-lt"/>
              </a:rPr>
              <a:t>liga un </a:t>
            </a:r>
            <a:r>
              <a:rPr lang="es-ES_tradnl" altLang="es-AR" sz="2800" i="1" dirty="0">
                <a:latin typeface="+mn-lt"/>
              </a:rPr>
              <a:t>objeto a </a:t>
            </a:r>
            <a:r>
              <a:rPr lang="es-ES_tradnl" altLang="es-AR" sz="2800" i="1" dirty="0" smtClean="0">
                <a:latin typeface="+mn-lt"/>
              </a:rPr>
              <a:t>una componente del arreglo.</a:t>
            </a:r>
            <a:endParaRPr lang="es-ES_tradnl" altLang="es-AR" sz="2800" i="1" dirty="0">
              <a:latin typeface="+mn-lt"/>
            </a:endParaRP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Cada vez que se retira un robot de un sector, se asigna nulo a </a:t>
            </a:r>
            <a:r>
              <a:rPr lang="es-ES_tradnl" altLang="es-AR" sz="2800" i="1" dirty="0" smtClean="0">
                <a:latin typeface="+mn-lt"/>
              </a:rPr>
              <a:t>una componente del </a:t>
            </a:r>
            <a:r>
              <a:rPr lang="es-ES_tradnl" altLang="es-AR" sz="2800" i="1" dirty="0">
                <a:latin typeface="+mn-lt"/>
              </a:rPr>
              <a:t>arreglo.</a:t>
            </a:r>
          </a:p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ES_tradnl" altLang="es-AR" sz="2800" i="1" dirty="0">
                <a:latin typeface="+mn-lt"/>
              </a:rPr>
              <a:t>En todo momento puede procesarse el arreglo. Por ejemplo para calcular cuántos robots tienen más de g unidades de energía. </a:t>
            </a:r>
          </a:p>
          <a:p>
            <a:pPr algn="l" eaLnBrk="1" hangingPunct="1">
              <a:spcBef>
                <a:spcPct val="25000"/>
              </a:spcBef>
              <a:buFontTx/>
              <a:buNone/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5623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11560" y="1188720"/>
            <a:ext cx="7200800" cy="5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</a:pPr>
            <a:r>
              <a:rPr lang="es-AR" altLang="es-AR" sz="2800" i="1" dirty="0" smtClean="0">
                <a:latin typeface="+mn-lt"/>
              </a:rPr>
              <a:t>La clase </a:t>
            </a:r>
            <a:r>
              <a:rPr lang="es-AR" altLang="es-AR" sz="2800" b="1" dirty="0" err="1" smtClean="0">
                <a:latin typeface="+mn-lt"/>
                <a:cs typeface="Courier New" pitchFamily="49" charset="0"/>
              </a:rPr>
              <a:t>SectoresFabrica</a:t>
            </a:r>
            <a:r>
              <a:rPr lang="es-AR" altLang="es-AR" sz="2800" i="1" dirty="0" smtClean="0">
                <a:latin typeface="+mn-lt"/>
              </a:rPr>
              <a:t> encapsula entonces un arreglo de objetos de clase </a:t>
            </a:r>
            <a:r>
              <a:rPr lang="es-AR" altLang="es-AR" sz="2800" b="1" dirty="0" smtClean="0">
                <a:latin typeface="+mn-lt"/>
                <a:cs typeface="Courier New" pitchFamily="49" charset="0"/>
              </a:rPr>
              <a:t>Robot</a:t>
            </a:r>
            <a:r>
              <a:rPr lang="es-AR" altLang="es-AR" sz="2800" i="1" dirty="0" smtClean="0">
                <a:latin typeface="+mn-lt"/>
              </a:rPr>
              <a:t> y brinda servicios para: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 smtClean="0">
                <a:latin typeface="+mn-lt"/>
              </a:rPr>
              <a:t>asignar </a:t>
            </a:r>
            <a:r>
              <a:rPr lang="es-AR" altLang="es-AR" sz="2800" i="1" dirty="0">
                <a:latin typeface="+mn-lt"/>
              </a:rPr>
              <a:t>un Robot </a:t>
            </a:r>
            <a:r>
              <a:rPr lang="es-AR" altLang="es-AR" sz="2800" i="1" dirty="0" smtClean="0">
                <a:latin typeface="+mn-lt"/>
              </a:rPr>
              <a:t>r en </a:t>
            </a:r>
            <a:r>
              <a:rPr lang="es-AR" altLang="es-AR" sz="2800" i="1" dirty="0">
                <a:latin typeface="+mn-lt"/>
              </a:rPr>
              <a:t>un </a:t>
            </a:r>
            <a:r>
              <a:rPr lang="es-AR" altLang="es-AR" sz="2800" i="1" dirty="0" smtClean="0">
                <a:latin typeface="+mn-lt"/>
              </a:rPr>
              <a:t>sector </a:t>
            </a:r>
            <a:r>
              <a:rPr lang="es-AR" altLang="es-AR" sz="2800" i="1" dirty="0">
                <a:latin typeface="+mn-lt"/>
              </a:rPr>
              <a:t>s, requiere 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asignar un </a:t>
            </a:r>
            <a:r>
              <a:rPr lang="es-AR" altLang="es-AR" sz="2800" i="1" dirty="0" smtClean="0">
                <a:latin typeface="+mn-lt"/>
              </a:rPr>
              <a:t>Robot r </a:t>
            </a:r>
            <a:r>
              <a:rPr lang="es-AR" altLang="es-AR" sz="2800" i="1" dirty="0">
                <a:latin typeface="+mn-lt"/>
              </a:rPr>
              <a:t>en un sector </a:t>
            </a:r>
            <a:r>
              <a:rPr lang="es-AR" altLang="es-AR" sz="2800" i="1" dirty="0" smtClean="0">
                <a:latin typeface="+mn-lt"/>
              </a:rPr>
              <a:t>libre, requiere que haya al menos un sector libre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un Robot </a:t>
            </a:r>
            <a:r>
              <a:rPr lang="es-AR" altLang="es-AR" sz="2800" i="1" dirty="0" smtClean="0">
                <a:latin typeface="+mn-lt"/>
              </a:rPr>
              <a:t>r de todos los sectores a los que está asignado</a:t>
            </a:r>
            <a:endParaRPr lang="es-AR" altLang="es-AR" sz="2800" i="1" dirty="0">
              <a:latin typeface="+mn-lt"/>
            </a:endParaRPr>
          </a:p>
          <a:p>
            <a:pPr algn="l" eaLnBrk="1" hangingPunct="1">
              <a:spcBef>
                <a:spcPts val="600"/>
              </a:spcBef>
            </a:pPr>
            <a:r>
              <a:rPr lang="es-AR" altLang="es-AR" sz="2800" i="1" dirty="0">
                <a:latin typeface="+mn-lt"/>
              </a:rPr>
              <a:t>desasignar el Robot de un sector s, </a:t>
            </a:r>
            <a:r>
              <a:rPr lang="es-AR" altLang="es-AR" sz="2800" i="1" dirty="0" smtClean="0">
                <a:latin typeface="+mn-lt"/>
              </a:rPr>
              <a:t>requiere </a:t>
            </a:r>
            <a:r>
              <a:rPr lang="es-AR" altLang="es-AR" sz="2800" i="1" dirty="0">
                <a:latin typeface="+mn-lt"/>
              </a:rPr>
              <a:t>que s represente un sector de la fábrica. </a:t>
            </a:r>
          </a:p>
          <a:p>
            <a:pPr algn="l" eaLnBrk="1" hangingPunct="1">
              <a:spcBef>
                <a:spcPts val="600"/>
              </a:spcBef>
            </a:pPr>
            <a:endParaRPr lang="es-AR" altLang="es-AR" sz="2800" i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288" y="44450"/>
            <a:ext cx="8353176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3600" b="1" dirty="0" smtClean="0"/>
              <a:t>Caso de Estudio: Sectores de una fábrica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735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4855</Words>
  <Application>Microsoft Office PowerPoint</Application>
  <PresentationFormat>On-screen Show (4:3)</PresentationFormat>
  <Paragraphs>782</Paragraphs>
  <Slides>57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Adyacencia</vt:lpstr>
      <vt:lpstr>Introducción a la Programación Orientada a Objetos  Sonia Rueda   Encapsulamiento y Abstracción </vt:lpstr>
      <vt:lpstr>Abstracción</vt:lpstr>
      <vt:lpstr>Abstracción</vt:lpstr>
      <vt:lpstr>Abstracción</vt:lpstr>
      <vt:lpstr>Abstracción y Encapsulamiento</vt:lpstr>
      <vt:lpstr>Productividad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226</cp:revision>
  <dcterms:created xsi:type="dcterms:W3CDTF">2015-08-15T12:30:20Z</dcterms:created>
  <dcterms:modified xsi:type="dcterms:W3CDTF">2019-10-08T20:50:28Z</dcterms:modified>
</cp:coreProperties>
</file>